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sldIdLst>
    <p:sldId id="256" r:id="rId2"/>
    <p:sldId id="258" r:id="rId3"/>
    <p:sldId id="257" r:id="rId4"/>
    <p:sldId id="261" r:id="rId5"/>
    <p:sldId id="268" r:id="rId6"/>
    <p:sldId id="263" r:id="rId7"/>
    <p:sldId id="265" r:id="rId8"/>
    <p:sldId id="267" r:id="rId9"/>
    <p:sldId id="264" r:id="rId10"/>
    <p:sldId id="259" r:id="rId11"/>
    <p:sldId id="262" r:id="rId12"/>
    <p:sldId id="266"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Stile medio 2 - Color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Stile chiaro 1 - Colore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Stile chiaro 1 - Colore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87" d="100"/>
          <a:sy n="87" d="100"/>
        </p:scale>
        <p:origin x="117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image" Target="../media/image6.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emf"/></Relationships>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it-IT"/>
              <a:t>Fare clic per modificare lo stile del titolo</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F64A8E5F-40E5-4553-9F3C-699F1A5B8145}" type="datetimeFigureOut">
              <a:rPr lang="de-DE" smtClean="0"/>
              <a:t>13.11.2016</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6CD45B7-DFE2-4393-8D37-380FC36BF3AA}" type="slidenum">
              <a:rPr lang="de-DE" smtClean="0"/>
              <a:t>‹N›</a:t>
            </a:fld>
            <a:endParaRPr lang="de-DE"/>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11653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64A8E5F-40E5-4553-9F3C-699F1A5B8145}" type="datetimeFigureOut">
              <a:rPr lang="de-DE" smtClean="0"/>
              <a:t>13.11.2016</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6CD45B7-DFE2-4393-8D37-380FC36BF3AA}" type="slidenum">
              <a:rPr lang="de-DE" smtClean="0"/>
              <a:t>‹N›</a:t>
            </a:fld>
            <a:endParaRPr lang="de-DE"/>
          </a:p>
        </p:txBody>
      </p:sp>
    </p:spTree>
    <p:extLst>
      <p:ext uri="{BB962C8B-B14F-4D97-AF65-F5344CB8AC3E}">
        <p14:creationId xmlns:p14="http://schemas.microsoft.com/office/powerpoint/2010/main" val="13124798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1_Titolo e testo vertical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it-IT"/>
              <a:t>Fare clic per modificare lo stile del titolo</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64A8E5F-40E5-4553-9F3C-699F1A5B8145}" type="datetimeFigureOut">
              <a:rPr lang="de-DE" smtClean="0"/>
              <a:t>13.11.2016</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6CD45B7-DFE2-4393-8D37-380FC36BF3AA}" type="slidenum">
              <a:rPr lang="de-DE" smtClean="0"/>
              <a:t>‹N›</a:t>
            </a:fld>
            <a:endParaRPr lang="de-DE"/>
          </a:p>
        </p:txBody>
      </p:sp>
    </p:spTree>
    <p:extLst>
      <p:ext uri="{BB962C8B-B14F-4D97-AF65-F5344CB8AC3E}">
        <p14:creationId xmlns:p14="http://schemas.microsoft.com/office/powerpoint/2010/main" val="3918686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dirty="0"/>
          </a:p>
        </p:txBody>
      </p:sp>
      <p:sp>
        <p:nvSpPr>
          <p:cNvPr id="3" name="Content Placeholder 2"/>
          <p:cNvSpPr>
            <a:spLocks noGrp="1"/>
          </p:cNvSpPr>
          <p:nvPr>
            <p:ph idx="1"/>
          </p:nvPr>
        </p:nvSpPr>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F64A8E5F-40E5-4553-9F3C-699F1A5B8145}" type="datetimeFigureOut">
              <a:rPr lang="de-DE" smtClean="0"/>
              <a:t>13.11.2016</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6CD45B7-DFE2-4393-8D37-380FC36BF3AA}" type="slidenum">
              <a:rPr lang="de-DE" smtClean="0"/>
              <a:t>‹N›</a:t>
            </a:fld>
            <a:endParaRPr lang="de-DE"/>
          </a:p>
        </p:txBody>
      </p:sp>
    </p:spTree>
    <p:extLst>
      <p:ext uri="{BB962C8B-B14F-4D97-AF65-F5344CB8AC3E}">
        <p14:creationId xmlns:p14="http://schemas.microsoft.com/office/powerpoint/2010/main" val="1742900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it-IT"/>
              <a:t>Fare clic per modificare lo stile del titolo</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Modifica gli stili del testo dello schema</a:t>
            </a:r>
          </a:p>
        </p:txBody>
      </p:sp>
      <p:sp>
        <p:nvSpPr>
          <p:cNvPr id="4" name="Date Placeholder 3"/>
          <p:cNvSpPr>
            <a:spLocks noGrp="1"/>
          </p:cNvSpPr>
          <p:nvPr>
            <p:ph type="dt" sz="half" idx="10"/>
          </p:nvPr>
        </p:nvSpPr>
        <p:spPr/>
        <p:txBody>
          <a:bodyPr/>
          <a:lstStyle/>
          <a:p>
            <a:fld id="{F64A8E5F-40E5-4553-9F3C-699F1A5B8145}" type="datetimeFigureOut">
              <a:rPr lang="de-DE" smtClean="0"/>
              <a:t>13.11.2016</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66CD45B7-DFE2-4393-8D37-380FC36BF3AA}" type="slidenum">
              <a:rPr lang="de-DE" smtClean="0"/>
              <a:t>‹N›</a:t>
            </a:fld>
            <a:endParaRPr lang="de-DE"/>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3351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it-IT"/>
              <a:t>Fare clic per modificare lo stile del titolo</a:t>
            </a:r>
            <a:endParaRPr lang="en-US" dirty="0"/>
          </a:p>
        </p:txBody>
      </p:sp>
      <p:sp>
        <p:nvSpPr>
          <p:cNvPr id="3" name="Content Placeholder 2"/>
          <p:cNvSpPr>
            <a:spLocks noGrp="1"/>
          </p:cNvSpPr>
          <p:nvPr>
            <p:ph sz="half" idx="1"/>
          </p:nvPr>
        </p:nvSpPr>
        <p:spPr>
          <a:xfrm>
            <a:off x="822960" y="1845735"/>
            <a:ext cx="3703320" cy="4023359"/>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F64A8E5F-40E5-4553-9F3C-699F1A5B8145}" type="datetimeFigureOut">
              <a:rPr lang="de-DE" smtClean="0"/>
              <a:t>13.11.2016</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6CD45B7-DFE2-4393-8D37-380FC36BF3AA}" type="slidenum">
              <a:rPr lang="de-DE" smtClean="0"/>
              <a:t>‹N›</a:t>
            </a:fld>
            <a:endParaRPr lang="de-DE"/>
          </a:p>
        </p:txBody>
      </p:sp>
    </p:spTree>
    <p:extLst>
      <p:ext uri="{BB962C8B-B14F-4D97-AF65-F5344CB8AC3E}">
        <p14:creationId xmlns:p14="http://schemas.microsoft.com/office/powerpoint/2010/main" val="2491646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it-IT"/>
              <a:t>Fare clic per modificare lo stile del titolo</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Content Placeholder 3"/>
          <p:cNvSpPr>
            <a:spLocks noGrp="1"/>
          </p:cNvSpPr>
          <p:nvPr>
            <p:ph sz="half" idx="2"/>
          </p:nvPr>
        </p:nvSpPr>
        <p:spPr>
          <a:xfrm>
            <a:off x="822960" y="2582335"/>
            <a:ext cx="3703320" cy="3286760"/>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Content Placeholder 5"/>
          <p:cNvSpPr>
            <a:spLocks noGrp="1"/>
          </p:cNvSpPr>
          <p:nvPr>
            <p:ph sz="quarter" idx="4"/>
          </p:nvPr>
        </p:nvSpPr>
        <p:spPr>
          <a:xfrm>
            <a:off x="4663440" y="2582334"/>
            <a:ext cx="3703320" cy="3286760"/>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F64A8E5F-40E5-4553-9F3C-699F1A5B8145}" type="datetimeFigureOut">
              <a:rPr lang="de-DE" smtClean="0"/>
              <a:t>13.11.2016</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66CD45B7-DFE2-4393-8D37-380FC36BF3AA}" type="slidenum">
              <a:rPr lang="de-DE" smtClean="0"/>
              <a:t>‹N›</a:t>
            </a:fld>
            <a:endParaRPr lang="de-DE"/>
          </a:p>
        </p:txBody>
      </p:sp>
    </p:spTree>
    <p:extLst>
      <p:ext uri="{BB962C8B-B14F-4D97-AF65-F5344CB8AC3E}">
        <p14:creationId xmlns:p14="http://schemas.microsoft.com/office/powerpoint/2010/main" val="2715426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a:t>
            </a:r>
            <a:endParaRPr lang="en-US" dirty="0"/>
          </a:p>
        </p:txBody>
      </p:sp>
      <p:sp>
        <p:nvSpPr>
          <p:cNvPr id="3" name="Date Placeholder 2"/>
          <p:cNvSpPr>
            <a:spLocks noGrp="1"/>
          </p:cNvSpPr>
          <p:nvPr>
            <p:ph type="dt" sz="half" idx="10"/>
          </p:nvPr>
        </p:nvSpPr>
        <p:spPr/>
        <p:txBody>
          <a:bodyPr/>
          <a:lstStyle/>
          <a:p>
            <a:fld id="{F64A8E5F-40E5-4553-9F3C-699F1A5B8145}" type="datetimeFigureOut">
              <a:rPr lang="de-DE" smtClean="0"/>
              <a:t>13.11.2016</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66CD45B7-DFE2-4393-8D37-380FC36BF3AA}" type="slidenum">
              <a:rPr lang="de-DE" smtClean="0"/>
              <a:t>‹N›</a:t>
            </a:fld>
            <a:endParaRPr lang="de-DE"/>
          </a:p>
        </p:txBody>
      </p:sp>
    </p:spTree>
    <p:extLst>
      <p:ext uri="{BB962C8B-B14F-4D97-AF65-F5344CB8AC3E}">
        <p14:creationId xmlns:p14="http://schemas.microsoft.com/office/powerpoint/2010/main" val="1442068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64A8E5F-40E5-4553-9F3C-699F1A5B8145}" type="datetimeFigureOut">
              <a:rPr lang="de-DE" smtClean="0"/>
              <a:t>13.11.2016</a:t>
            </a:fld>
            <a:endParaRPr lang="de-DE"/>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de-DE"/>
          </a:p>
        </p:txBody>
      </p:sp>
      <p:sp>
        <p:nvSpPr>
          <p:cNvPr id="9" name="Slide Number Placeholder 8"/>
          <p:cNvSpPr>
            <a:spLocks noGrp="1"/>
          </p:cNvSpPr>
          <p:nvPr>
            <p:ph type="sldNum" sz="quarter" idx="12"/>
          </p:nvPr>
        </p:nvSpPr>
        <p:spPr/>
        <p:txBody>
          <a:bodyPr/>
          <a:lstStyle/>
          <a:p>
            <a:fld id="{66CD45B7-DFE2-4393-8D37-380FC36BF3AA}" type="slidenum">
              <a:rPr lang="de-DE" smtClean="0"/>
              <a:t>‹N›</a:t>
            </a:fld>
            <a:endParaRPr lang="de-DE"/>
          </a:p>
        </p:txBody>
      </p:sp>
    </p:spTree>
    <p:extLst>
      <p:ext uri="{BB962C8B-B14F-4D97-AF65-F5344CB8AC3E}">
        <p14:creationId xmlns:p14="http://schemas.microsoft.com/office/powerpoint/2010/main" val="9072652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it-IT"/>
              <a:t>Fare clic per modificare lo stile del titolo</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F64A8E5F-40E5-4553-9F3C-699F1A5B8145}" type="datetimeFigureOut">
              <a:rPr lang="de-DE" smtClean="0"/>
              <a:t>13.11.2016</a:t>
            </a:fld>
            <a:endParaRPr lang="de-DE"/>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de-DE"/>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6CD45B7-DFE2-4393-8D37-380FC36BF3AA}" type="slidenum">
              <a:rPr lang="de-DE" smtClean="0"/>
              <a:t>‹N›</a:t>
            </a:fld>
            <a:endParaRPr lang="de-DE"/>
          </a:p>
        </p:txBody>
      </p:sp>
    </p:spTree>
    <p:extLst>
      <p:ext uri="{BB962C8B-B14F-4D97-AF65-F5344CB8AC3E}">
        <p14:creationId xmlns:p14="http://schemas.microsoft.com/office/powerpoint/2010/main" val="9819823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it-IT"/>
              <a:t>Fare clic per modificare lo stile del titolo</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Modifica gli stili del testo dello schema</a:t>
            </a:r>
          </a:p>
        </p:txBody>
      </p:sp>
      <p:sp>
        <p:nvSpPr>
          <p:cNvPr id="5" name="Date Placeholder 4"/>
          <p:cNvSpPr>
            <a:spLocks noGrp="1"/>
          </p:cNvSpPr>
          <p:nvPr>
            <p:ph type="dt" sz="half" idx="10"/>
          </p:nvPr>
        </p:nvSpPr>
        <p:spPr/>
        <p:txBody>
          <a:bodyPr/>
          <a:lstStyle/>
          <a:p>
            <a:fld id="{F64A8E5F-40E5-4553-9F3C-699F1A5B8145}" type="datetimeFigureOut">
              <a:rPr lang="de-DE" smtClean="0"/>
              <a:t>13.11.2016</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66CD45B7-DFE2-4393-8D37-380FC36BF3AA}" type="slidenum">
              <a:rPr lang="de-DE" smtClean="0"/>
              <a:t>‹N›</a:t>
            </a:fld>
            <a:endParaRPr lang="de-DE"/>
          </a:p>
        </p:txBody>
      </p:sp>
    </p:spTree>
    <p:extLst>
      <p:ext uri="{BB962C8B-B14F-4D97-AF65-F5344CB8AC3E}">
        <p14:creationId xmlns:p14="http://schemas.microsoft.com/office/powerpoint/2010/main" val="9263662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9144001"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it-IT"/>
              <a:t>Fare clic per modificare lo stile del titolo</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F64A8E5F-40E5-4553-9F3C-699F1A5B8145}" type="datetimeFigureOut">
              <a:rPr lang="de-DE" smtClean="0"/>
              <a:t>13.11.2016</a:t>
            </a:fld>
            <a:endParaRPr lang="de-DE"/>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de-DE"/>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66CD45B7-DFE2-4393-8D37-380FC36BF3AA}" type="slidenum">
              <a:rPr lang="de-DE" smtClean="0"/>
              <a:t>‹N›</a:t>
            </a:fld>
            <a:endParaRPr lang="de-DE"/>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3551811"/>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emf"/></Relationships>
</file>

<file path=ppt/slides/_rels/slide6.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oleObject" Target="../embeddings/oleObject2.bin"/><Relationship Id="rId7"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3.emf"/><Relationship Id="rId5" Type="http://schemas.openxmlformats.org/officeDocument/2006/relationships/oleObject" Target="../embeddings/oleObject3.bin"/><Relationship Id="rId4" Type="http://schemas.openxmlformats.org/officeDocument/2006/relationships/image" Target="../media/image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7.emf"/><Relationship Id="rId5" Type="http://schemas.openxmlformats.org/officeDocument/2006/relationships/oleObject" Target="../embeddings/oleObject7.bin"/><Relationship Id="rId4"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p:cNvSpPr>
            <a:spLocks noGrp="1"/>
          </p:cNvSpPr>
          <p:nvPr>
            <p:ph type="ctrTitle"/>
          </p:nvPr>
        </p:nvSpPr>
        <p:spPr/>
        <p:txBody>
          <a:bodyPr/>
          <a:lstStyle/>
          <a:p>
            <a:r>
              <a:rPr lang="de-DE" dirty="0"/>
              <a:t>PowerEnJoy RASD</a:t>
            </a:r>
          </a:p>
        </p:txBody>
      </p:sp>
      <p:sp>
        <p:nvSpPr>
          <p:cNvPr id="3" name="Sottotitolo 2"/>
          <p:cNvSpPr>
            <a:spLocks noGrp="1"/>
          </p:cNvSpPr>
          <p:nvPr>
            <p:ph type="subTitle" idx="1"/>
          </p:nvPr>
        </p:nvSpPr>
        <p:spPr/>
        <p:txBody>
          <a:bodyPr>
            <a:normAutofit/>
          </a:bodyPr>
          <a:lstStyle/>
          <a:p>
            <a:r>
              <a:rPr lang="it-IT" dirty="0"/>
              <a:t>Flavio Primo | </a:t>
            </a:r>
            <a:r>
              <a:rPr lang="it-IT" dirty="0" err="1"/>
              <a:t>Hootan</a:t>
            </a:r>
            <a:r>
              <a:rPr lang="it-IT" dirty="0"/>
              <a:t> </a:t>
            </a:r>
            <a:r>
              <a:rPr lang="it-IT" dirty="0" err="1"/>
              <a:t>Haji</a:t>
            </a:r>
            <a:r>
              <a:rPr lang="it-IT" dirty="0"/>
              <a:t> </a:t>
            </a:r>
            <a:r>
              <a:rPr lang="it-IT" dirty="0" err="1"/>
              <a:t>Manoochehri</a:t>
            </a:r>
            <a:endParaRPr lang="de-DE" dirty="0"/>
          </a:p>
        </p:txBody>
      </p:sp>
    </p:spTree>
    <p:extLst>
      <p:ext uri="{BB962C8B-B14F-4D97-AF65-F5344CB8AC3E}">
        <p14:creationId xmlns:p14="http://schemas.microsoft.com/office/powerpoint/2010/main" val="39625839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p:cNvSpPr>
            <a:spLocks noGrp="1"/>
          </p:cNvSpPr>
          <p:nvPr>
            <p:ph type="title"/>
          </p:nvPr>
        </p:nvSpPr>
        <p:spPr/>
        <p:txBody>
          <a:bodyPr/>
          <a:lstStyle/>
          <a:p>
            <a:r>
              <a:rPr lang="it-IT" dirty="0"/>
              <a:t>CDD</a:t>
            </a:r>
          </a:p>
        </p:txBody>
      </p:sp>
      <p:sp>
        <p:nvSpPr>
          <p:cNvPr id="10" name="Rettangolo 9"/>
          <p:cNvSpPr/>
          <p:nvPr/>
        </p:nvSpPr>
        <p:spPr>
          <a:xfrm>
            <a:off x="2057401" y="1477108"/>
            <a:ext cx="6309360" cy="501161"/>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it-IT"/>
          </a:p>
        </p:txBody>
      </p:sp>
      <p:graphicFrame>
        <p:nvGraphicFramePr>
          <p:cNvPr id="4" name="Segnaposto contenuto 3"/>
          <p:cNvGraphicFramePr>
            <a:graphicFrameLocks noGrp="1" noChangeAspect="1"/>
          </p:cNvGraphicFramePr>
          <p:nvPr>
            <p:ph idx="1"/>
            <p:extLst>
              <p:ext uri="{D42A27DB-BD31-4B8C-83A1-F6EECF244321}">
                <p14:modId xmlns:p14="http://schemas.microsoft.com/office/powerpoint/2010/main" val="1933293422"/>
              </p:ext>
            </p:extLst>
          </p:nvPr>
        </p:nvGraphicFramePr>
        <p:xfrm>
          <a:off x="1682897" y="110763"/>
          <a:ext cx="7291619" cy="6140567"/>
        </p:xfrm>
        <a:graphic>
          <a:graphicData uri="http://schemas.openxmlformats.org/presentationml/2006/ole">
            <mc:AlternateContent xmlns:mc="http://schemas.openxmlformats.org/markup-compatibility/2006">
              <mc:Choice xmlns:v="urn:schemas-microsoft-com:vml" Requires="v">
                <p:oleObj spid="_x0000_s2065" name="Visio" r:id="rId3" imgW="10759724" imgH="9058499" progId="Visio.Drawing.15">
                  <p:embed/>
                </p:oleObj>
              </mc:Choice>
              <mc:Fallback>
                <p:oleObj name="Visio" r:id="rId3" imgW="10759724" imgH="9058499" progId="Visio.Drawing.15">
                  <p:embed/>
                  <p:pic>
                    <p:nvPicPr>
                      <p:cNvPr id="0" name=""/>
                      <p:cNvPicPr/>
                      <p:nvPr/>
                    </p:nvPicPr>
                    <p:blipFill>
                      <a:blip r:embed="rId4"/>
                      <a:stretch>
                        <a:fillRect/>
                      </a:stretch>
                    </p:blipFill>
                    <p:spPr>
                      <a:xfrm>
                        <a:off x="1682897" y="110763"/>
                        <a:ext cx="7291619" cy="6140567"/>
                      </a:xfrm>
                      <a:prstGeom prst="rect">
                        <a:avLst/>
                      </a:prstGeom>
                    </p:spPr>
                  </p:pic>
                </p:oleObj>
              </mc:Fallback>
            </mc:AlternateContent>
          </a:graphicData>
        </a:graphic>
      </p:graphicFrame>
    </p:spTree>
    <p:extLst>
      <p:ext uri="{BB962C8B-B14F-4D97-AF65-F5344CB8AC3E}">
        <p14:creationId xmlns:p14="http://schemas.microsoft.com/office/powerpoint/2010/main" val="3740736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a:t>Alloy</a:t>
            </a:r>
            <a:r>
              <a:rPr lang="it-IT" dirty="0"/>
              <a:t> </a:t>
            </a:r>
            <a:r>
              <a:rPr lang="it-IT" dirty="0" err="1"/>
              <a:t>generated</a:t>
            </a:r>
            <a:r>
              <a:rPr lang="it-IT" dirty="0"/>
              <a:t> world</a:t>
            </a:r>
          </a:p>
        </p:txBody>
      </p:sp>
      <p:pic>
        <p:nvPicPr>
          <p:cNvPr id="4" name="Segnaposto contenuto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22325" y="2458011"/>
            <a:ext cx="7543800" cy="2799228"/>
          </a:xfrm>
        </p:spPr>
      </p:pic>
    </p:spTree>
    <p:extLst>
      <p:ext uri="{BB962C8B-B14F-4D97-AF65-F5344CB8AC3E}">
        <p14:creationId xmlns:p14="http://schemas.microsoft.com/office/powerpoint/2010/main" val="2928250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ctrTitle"/>
          </p:nvPr>
        </p:nvSpPr>
        <p:spPr/>
        <p:txBody>
          <a:bodyPr/>
          <a:lstStyle/>
          <a:p>
            <a:r>
              <a:rPr lang="it-IT" dirty="0" err="1"/>
              <a:t>Thank</a:t>
            </a:r>
            <a:r>
              <a:rPr lang="it-IT" dirty="0"/>
              <a:t> </a:t>
            </a:r>
            <a:r>
              <a:rPr lang="it-IT" dirty="0" err="1"/>
              <a:t>you</a:t>
            </a:r>
            <a:r>
              <a:rPr lang="it-IT" dirty="0"/>
              <a:t>! </a:t>
            </a:r>
          </a:p>
        </p:txBody>
      </p:sp>
      <p:sp>
        <p:nvSpPr>
          <p:cNvPr id="5" name="Sottotitolo 4"/>
          <p:cNvSpPr>
            <a:spLocks noGrp="1"/>
          </p:cNvSpPr>
          <p:nvPr>
            <p:ph type="subTitle" idx="1"/>
          </p:nvPr>
        </p:nvSpPr>
        <p:spPr/>
        <p:txBody>
          <a:bodyPr>
            <a:normAutofit fontScale="92500"/>
          </a:bodyPr>
          <a:lstStyle/>
          <a:p>
            <a:r>
              <a:rPr lang="it-IT" dirty="0"/>
              <a:t>Flavio Primo, </a:t>
            </a:r>
            <a:r>
              <a:rPr lang="it-IT" dirty="0" err="1"/>
              <a:t>Hootan</a:t>
            </a:r>
            <a:r>
              <a:rPr lang="it-IT" dirty="0"/>
              <a:t> </a:t>
            </a:r>
            <a:r>
              <a:rPr lang="it-IT" dirty="0" err="1"/>
              <a:t>Haji</a:t>
            </a:r>
            <a:r>
              <a:rPr lang="it-IT" dirty="0"/>
              <a:t> </a:t>
            </a:r>
            <a:r>
              <a:rPr lang="it-IT" dirty="0" err="1"/>
              <a:t>Manoochehri</a:t>
            </a:r>
            <a:endParaRPr lang="it-IT" dirty="0"/>
          </a:p>
          <a:p>
            <a:r>
              <a:rPr lang="it-IT" dirty="0"/>
              <a:t>POLITECNICO DI MILANO | SOFTWARE ENGINEERING 2</a:t>
            </a:r>
          </a:p>
          <a:p>
            <a:endParaRPr lang="it-IT" dirty="0"/>
          </a:p>
        </p:txBody>
      </p:sp>
    </p:spTree>
    <p:extLst>
      <p:ext uri="{BB962C8B-B14F-4D97-AF65-F5344CB8AC3E}">
        <p14:creationId xmlns:p14="http://schemas.microsoft.com/office/powerpoint/2010/main" val="2852037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p:cNvSpPr>
            <a:spLocks noGrp="1"/>
          </p:cNvSpPr>
          <p:nvPr>
            <p:ph type="title"/>
          </p:nvPr>
        </p:nvSpPr>
        <p:spPr/>
        <p:txBody>
          <a:bodyPr/>
          <a:lstStyle/>
          <a:p>
            <a:r>
              <a:rPr lang="it-IT" dirty="0"/>
              <a:t>Scope &amp; Stakeholders</a:t>
            </a:r>
          </a:p>
        </p:txBody>
      </p:sp>
      <p:sp>
        <p:nvSpPr>
          <p:cNvPr id="8" name="Segnaposto contenuto 7"/>
          <p:cNvSpPr>
            <a:spLocks noGrp="1"/>
          </p:cNvSpPr>
          <p:nvPr>
            <p:ph idx="1"/>
          </p:nvPr>
        </p:nvSpPr>
        <p:spPr/>
        <p:txBody>
          <a:bodyPr/>
          <a:lstStyle/>
          <a:p>
            <a:pPr marL="0" indent="0">
              <a:buNone/>
            </a:pPr>
            <a:r>
              <a:rPr lang="it-IT" sz="2800" dirty="0">
                <a:latin typeface="+mj-lt"/>
              </a:rPr>
              <a:t>Scope</a:t>
            </a:r>
          </a:p>
          <a:p>
            <a:pPr marL="0" indent="0">
              <a:buNone/>
            </a:pPr>
            <a:r>
              <a:rPr lang="it-IT" dirty="0"/>
              <a:t>Digital management system for </a:t>
            </a:r>
            <a:r>
              <a:rPr lang="it-IT" b="1" dirty="0"/>
              <a:t>car-sharing service </a:t>
            </a:r>
            <a:r>
              <a:rPr lang="it-IT" dirty="0" err="1"/>
              <a:t>that</a:t>
            </a:r>
            <a:r>
              <a:rPr lang="it-IT" dirty="0"/>
              <a:t> </a:t>
            </a:r>
            <a:r>
              <a:rPr lang="it-IT" dirty="0" err="1"/>
              <a:t>exclusively</a:t>
            </a:r>
            <a:r>
              <a:rPr lang="it-IT" dirty="0"/>
              <a:t> </a:t>
            </a:r>
            <a:r>
              <a:rPr lang="it-IT" dirty="0" err="1"/>
              <a:t>employs</a:t>
            </a:r>
            <a:r>
              <a:rPr lang="it-IT" dirty="0"/>
              <a:t> </a:t>
            </a:r>
            <a:r>
              <a:rPr lang="it-IT" b="1" dirty="0" err="1"/>
              <a:t>electric</a:t>
            </a:r>
            <a:r>
              <a:rPr lang="it-IT" b="1" dirty="0"/>
              <a:t> </a:t>
            </a:r>
            <a:r>
              <a:rPr lang="it-IT" b="1" dirty="0" err="1"/>
              <a:t>cars</a:t>
            </a:r>
            <a:r>
              <a:rPr lang="it-IT" dirty="0"/>
              <a:t>.</a:t>
            </a:r>
          </a:p>
          <a:p>
            <a:pPr marL="0" indent="0">
              <a:buNone/>
            </a:pPr>
            <a:r>
              <a:rPr lang="it-IT" dirty="0" err="1"/>
              <a:t>Functionality</a:t>
            </a:r>
            <a:r>
              <a:rPr lang="it-IT" dirty="0"/>
              <a:t> </a:t>
            </a:r>
            <a:r>
              <a:rPr lang="it-IT" dirty="0" err="1"/>
              <a:t>includes</a:t>
            </a:r>
            <a:r>
              <a:rPr lang="it-IT" dirty="0"/>
              <a:t>: user </a:t>
            </a:r>
            <a:r>
              <a:rPr lang="it-IT" b="1" dirty="0" err="1"/>
              <a:t>registration</a:t>
            </a:r>
            <a:r>
              <a:rPr lang="it-IT" dirty="0"/>
              <a:t>, </a:t>
            </a:r>
            <a:r>
              <a:rPr lang="it-IT" b="1" dirty="0" err="1"/>
              <a:t>search</a:t>
            </a:r>
            <a:r>
              <a:rPr lang="it-IT" dirty="0"/>
              <a:t> for an </a:t>
            </a:r>
            <a:r>
              <a:rPr lang="it-IT" dirty="0" err="1"/>
              <a:t>available</a:t>
            </a:r>
            <a:r>
              <a:rPr lang="it-IT" dirty="0"/>
              <a:t> car and </a:t>
            </a:r>
            <a:r>
              <a:rPr lang="it-IT" b="1" dirty="0" err="1"/>
              <a:t>renting</a:t>
            </a:r>
            <a:r>
              <a:rPr lang="it-IT" dirty="0"/>
              <a:t> a car.</a:t>
            </a:r>
          </a:p>
          <a:p>
            <a:pPr marL="0" indent="0">
              <a:buNone/>
            </a:pPr>
            <a:endParaRPr lang="it-IT" dirty="0"/>
          </a:p>
          <a:p>
            <a:pPr marL="0" indent="0">
              <a:buNone/>
            </a:pPr>
            <a:r>
              <a:rPr lang="it-IT" sz="2800" dirty="0">
                <a:latin typeface="+mj-lt"/>
              </a:rPr>
              <a:t>Stakeholders</a:t>
            </a:r>
          </a:p>
          <a:p>
            <a:r>
              <a:rPr lang="it-IT" dirty="0">
                <a:latin typeface="+mj-lt"/>
              </a:rPr>
              <a:t>PowerEnJoy company</a:t>
            </a:r>
          </a:p>
          <a:p>
            <a:r>
              <a:rPr lang="it-IT" dirty="0">
                <a:latin typeface="+mj-lt"/>
              </a:rPr>
              <a:t>Users</a:t>
            </a:r>
          </a:p>
        </p:txBody>
      </p:sp>
    </p:spTree>
    <p:extLst>
      <p:ext uri="{BB962C8B-B14F-4D97-AF65-F5344CB8AC3E}">
        <p14:creationId xmlns:p14="http://schemas.microsoft.com/office/powerpoint/2010/main" val="2421697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p:txBody>
          <a:bodyPr/>
          <a:lstStyle/>
          <a:p>
            <a:r>
              <a:rPr lang="it-IT"/>
              <a:t>Glossary</a:t>
            </a:r>
            <a:endParaRPr lang="it-IT" dirty="0"/>
          </a:p>
        </p:txBody>
      </p:sp>
      <p:sp>
        <p:nvSpPr>
          <p:cNvPr id="11" name="Segnaposto contenuto 10"/>
          <p:cNvSpPr>
            <a:spLocks noGrp="1"/>
          </p:cNvSpPr>
          <p:nvPr>
            <p:ph sz="half" idx="1"/>
          </p:nvPr>
        </p:nvSpPr>
        <p:spPr/>
        <p:txBody>
          <a:bodyPr/>
          <a:lstStyle/>
          <a:p>
            <a:r>
              <a:rPr lang="it-IT" dirty="0"/>
              <a:t>PowerEnJoy company</a:t>
            </a:r>
          </a:p>
          <a:p>
            <a:r>
              <a:rPr lang="it-IT" dirty="0"/>
              <a:t>PowerEnJoy</a:t>
            </a:r>
          </a:p>
          <a:p>
            <a:r>
              <a:rPr lang="it-IT" dirty="0"/>
              <a:t>Agents</a:t>
            </a:r>
          </a:p>
          <a:p>
            <a:pPr lvl="1"/>
            <a:r>
              <a:rPr lang="it-IT" dirty="0"/>
              <a:t>Guest</a:t>
            </a:r>
          </a:p>
          <a:p>
            <a:pPr lvl="1"/>
            <a:r>
              <a:rPr lang="it-IT" dirty="0"/>
              <a:t>User</a:t>
            </a:r>
          </a:p>
          <a:p>
            <a:pPr lvl="1"/>
            <a:r>
              <a:rPr lang="it-IT" dirty="0"/>
              <a:t>Driver</a:t>
            </a:r>
          </a:p>
          <a:p>
            <a:r>
              <a:rPr lang="it-IT" dirty="0" err="1"/>
              <a:t>Safe</a:t>
            </a:r>
            <a:r>
              <a:rPr lang="it-IT" dirty="0"/>
              <a:t> Area</a:t>
            </a:r>
          </a:p>
          <a:p>
            <a:pPr lvl="1"/>
            <a:r>
              <a:rPr lang="it-IT" dirty="0" err="1"/>
              <a:t>Normal</a:t>
            </a:r>
            <a:endParaRPr lang="it-IT" dirty="0"/>
          </a:p>
          <a:p>
            <a:pPr lvl="1"/>
            <a:r>
              <a:rPr lang="it-IT" dirty="0"/>
              <a:t>Special</a:t>
            </a:r>
          </a:p>
        </p:txBody>
      </p:sp>
      <p:sp>
        <p:nvSpPr>
          <p:cNvPr id="12" name="Segnaposto contenuto 11"/>
          <p:cNvSpPr>
            <a:spLocks noGrp="1"/>
          </p:cNvSpPr>
          <p:nvPr>
            <p:ph sz="half" idx="2"/>
          </p:nvPr>
        </p:nvSpPr>
        <p:spPr/>
        <p:txBody>
          <a:bodyPr/>
          <a:lstStyle/>
          <a:p>
            <a:r>
              <a:rPr lang="it-IT" dirty="0" err="1"/>
              <a:t>Payment</a:t>
            </a:r>
            <a:r>
              <a:rPr lang="it-IT" dirty="0"/>
              <a:t> information</a:t>
            </a:r>
          </a:p>
          <a:p>
            <a:r>
              <a:rPr lang="it-IT" dirty="0"/>
              <a:t>PowerEnJoy car</a:t>
            </a:r>
          </a:p>
          <a:p>
            <a:r>
              <a:rPr lang="it-IT" dirty="0"/>
              <a:t>PowerEnJoy car status</a:t>
            </a:r>
          </a:p>
          <a:p>
            <a:pPr lvl="1"/>
            <a:r>
              <a:rPr lang="it-IT" dirty="0" err="1"/>
              <a:t>Available</a:t>
            </a:r>
            <a:endParaRPr lang="it-IT" dirty="0"/>
          </a:p>
          <a:p>
            <a:pPr lvl="1"/>
            <a:r>
              <a:rPr lang="it-IT" dirty="0" err="1"/>
              <a:t>Reserved</a:t>
            </a:r>
            <a:endParaRPr lang="it-IT" dirty="0"/>
          </a:p>
          <a:p>
            <a:pPr lvl="1"/>
            <a:r>
              <a:rPr lang="it-IT" dirty="0"/>
              <a:t>In-use</a:t>
            </a:r>
          </a:p>
          <a:p>
            <a:pPr lvl="1"/>
            <a:r>
              <a:rPr lang="it-IT" dirty="0"/>
              <a:t>Out-of-Power</a:t>
            </a:r>
          </a:p>
          <a:p>
            <a:r>
              <a:rPr lang="it-IT" dirty="0" err="1"/>
              <a:t>PowerEnJoyBox</a:t>
            </a:r>
            <a:endParaRPr lang="it-IT" dirty="0"/>
          </a:p>
          <a:p>
            <a:r>
              <a:rPr lang="it-IT" dirty="0" err="1"/>
              <a:t>MaintenanceService</a:t>
            </a:r>
            <a:endParaRPr lang="it-IT" dirty="0"/>
          </a:p>
        </p:txBody>
      </p:sp>
    </p:spTree>
    <p:extLst>
      <p:ext uri="{BB962C8B-B14F-4D97-AF65-F5344CB8AC3E}">
        <p14:creationId xmlns:p14="http://schemas.microsoft.com/office/powerpoint/2010/main" val="1505901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sz="4400" dirty="0" err="1"/>
              <a:t>Functional</a:t>
            </a:r>
            <a:r>
              <a:rPr lang="it-IT" sz="4400" dirty="0"/>
              <a:t> </a:t>
            </a:r>
            <a:r>
              <a:rPr lang="it-IT" sz="4400" dirty="0" err="1"/>
              <a:t>Requirements</a:t>
            </a:r>
            <a:r>
              <a:rPr lang="it-IT" sz="4400" dirty="0"/>
              <a:t> (</a:t>
            </a:r>
            <a:r>
              <a:rPr lang="it-IT" sz="4400" dirty="0" err="1"/>
              <a:t>Goals</a:t>
            </a:r>
            <a:r>
              <a:rPr lang="it-IT" sz="4400" dirty="0"/>
              <a:t>)</a:t>
            </a:r>
          </a:p>
        </p:txBody>
      </p:sp>
      <p:sp>
        <p:nvSpPr>
          <p:cNvPr id="3" name="Segnaposto contenuto 2"/>
          <p:cNvSpPr>
            <a:spLocks noGrp="1"/>
          </p:cNvSpPr>
          <p:nvPr>
            <p:ph idx="1"/>
          </p:nvPr>
        </p:nvSpPr>
        <p:spPr/>
        <p:txBody>
          <a:bodyPr>
            <a:normAutofit fontScale="92500" lnSpcReduction="10000"/>
          </a:bodyPr>
          <a:lstStyle/>
          <a:p>
            <a:pPr marL="457200" indent="-457200">
              <a:buFont typeface="+mj-lt"/>
              <a:buAutoNum type="arabicPeriod"/>
            </a:pPr>
            <a:r>
              <a:rPr lang="en-US" dirty="0"/>
              <a:t>Allow a guest to </a:t>
            </a:r>
            <a:r>
              <a:rPr lang="en-US" b="1" dirty="0"/>
              <a:t>register</a:t>
            </a:r>
            <a:r>
              <a:rPr lang="en-US" dirty="0"/>
              <a:t> to the platform.</a:t>
            </a:r>
          </a:p>
          <a:p>
            <a:pPr marL="457200" indent="-457200">
              <a:buFont typeface="+mj-lt"/>
              <a:buAutoNum type="arabicPeriod"/>
            </a:pPr>
            <a:r>
              <a:rPr lang="en-US" dirty="0"/>
              <a:t> Allow a user to </a:t>
            </a:r>
            <a:r>
              <a:rPr lang="en-US" b="1" dirty="0"/>
              <a:t>access</a:t>
            </a:r>
            <a:r>
              <a:rPr lang="en-US" dirty="0"/>
              <a:t> the platform by logging in.</a:t>
            </a:r>
          </a:p>
          <a:p>
            <a:pPr marL="457200" indent="-457200">
              <a:buFont typeface="+mj-lt"/>
              <a:buAutoNum type="arabicPeriod"/>
            </a:pPr>
            <a:r>
              <a:rPr lang="en-US" dirty="0"/>
              <a:t> Allow a user to </a:t>
            </a:r>
            <a:r>
              <a:rPr lang="en-US" b="1" dirty="0"/>
              <a:t>find </a:t>
            </a:r>
            <a:r>
              <a:rPr lang="en-US" dirty="0"/>
              <a:t>an available car.</a:t>
            </a:r>
          </a:p>
          <a:p>
            <a:pPr marL="457200" indent="-457200">
              <a:buFont typeface="+mj-lt"/>
              <a:buAutoNum type="arabicPeriod"/>
            </a:pPr>
            <a:r>
              <a:rPr lang="en-US" dirty="0"/>
              <a:t>Allow a user to </a:t>
            </a:r>
            <a:r>
              <a:rPr lang="en-US" b="1" dirty="0"/>
              <a:t>reserve</a:t>
            </a:r>
            <a:r>
              <a:rPr lang="en-US" dirty="0"/>
              <a:t> an available car.</a:t>
            </a:r>
          </a:p>
          <a:p>
            <a:pPr marL="457200" indent="-457200">
              <a:buFont typeface="+mj-lt"/>
              <a:buAutoNum type="arabicPeriod"/>
            </a:pPr>
            <a:r>
              <a:rPr lang="en-US" dirty="0"/>
              <a:t>Allow a user to </a:t>
            </a:r>
            <a:r>
              <a:rPr lang="en-US" b="1" dirty="0"/>
              <a:t>cancel </a:t>
            </a:r>
            <a:r>
              <a:rPr lang="en-US" dirty="0"/>
              <a:t>his reservation.</a:t>
            </a:r>
          </a:p>
          <a:p>
            <a:pPr marL="457200" indent="-457200">
              <a:buFont typeface="+mj-lt"/>
              <a:buAutoNum type="arabicPeriod"/>
            </a:pPr>
            <a:r>
              <a:rPr lang="en-US" dirty="0"/>
              <a:t>Allow a user to </a:t>
            </a:r>
            <a:r>
              <a:rPr lang="en-US" b="1" dirty="0"/>
              <a:t>unlock</a:t>
            </a:r>
            <a:r>
              <a:rPr lang="en-US" dirty="0"/>
              <a:t> a reserved car.</a:t>
            </a:r>
          </a:p>
          <a:p>
            <a:pPr marL="457200" indent="-457200">
              <a:buFont typeface="+mj-lt"/>
              <a:buAutoNum type="arabicPeriod"/>
            </a:pPr>
            <a:r>
              <a:rPr lang="en-US" dirty="0"/>
              <a:t>Allow a user to </a:t>
            </a:r>
            <a:r>
              <a:rPr lang="en-US" b="1" dirty="0"/>
              <a:t>pick the car </a:t>
            </a:r>
            <a:r>
              <a:rPr lang="en-US" dirty="0"/>
              <a:t>up.</a:t>
            </a:r>
          </a:p>
          <a:p>
            <a:pPr marL="457200" indent="-457200">
              <a:buFont typeface="+mj-lt"/>
              <a:buAutoNum type="arabicPeriod"/>
            </a:pPr>
            <a:r>
              <a:rPr lang="en-US" dirty="0"/>
              <a:t>Allow a user to </a:t>
            </a:r>
            <a:r>
              <a:rPr lang="en-US" b="1" dirty="0"/>
              <a:t>pay </a:t>
            </a:r>
            <a:r>
              <a:rPr lang="en-US" dirty="0"/>
              <a:t>for the ride.</a:t>
            </a:r>
          </a:p>
          <a:p>
            <a:pPr marL="457200" indent="-457200">
              <a:buFont typeface="+mj-lt"/>
              <a:buAutoNum type="arabicPeriod"/>
            </a:pPr>
            <a:r>
              <a:rPr lang="en-US" dirty="0"/>
              <a:t>Allow a user to </a:t>
            </a:r>
            <a:r>
              <a:rPr lang="en-US" b="1" dirty="0"/>
              <a:t>park </a:t>
            </a:r>
            <a:r>
              <a:rPr lang="en-US" dirty="0"/>
              <a:t>in a safe area.</a:t>
            </a:r>
          </a:p>
          <a:p>
            <a:pPr marL="457200" indent="-457200">
              <a:buFont typeface="+mj-lt"/>
              <a:buAutoNum type="arabicPeriod"/>
            </a:pPr>
            <a:r>
              <a:rPr lang="en-US" dirty="0"/>
              <a:t>Allow the user to </a:t>
            </a:r>
            <a:r>
              <a:rPr lang="en-US" b="1" dirty="0"/>
              <a:t>plug the car </a:t>
            </a:r>
            <a:r>
              <a:rPr lang="en-US" dirty="0"/>
              <a:t>into the grid.</a:t>
            </a:r>
          </a:p>
        </p:txBody>
      </p:sp>
    </p:spTree>
    <p:extLst>
      <p:ext uri="{BB962C8B-B14F-4D97-AF65-F5344CB8AC3E}">
        <p14:creationId xmlns:p14="http://schemas.microsoft.com/office/powerpoint/2010/main" val="3318558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egnaposto contenuto 2"/>
          <p:cNvSpPr>
            <a:spLocks noGrp="1"/>
          </p:cNvSpPr>
          <p:nvPr>
            <p:ph type="title"/>
          </p:nvPr>
        </p:nvSpPr>
        <p:spPr/>
        <p:txBody>
          <a:bodyPr/>
          <a:lstStyle/>
          <a:p>
            <a:r>
              <a:rPr lang="it-IT" dirty="0"/>
              <a:t>StoryBoard</a:t>
            </a:r>
          </a:p>
        </p:txBody>
      </p:sp>
      <p:graphicFrame>
        <p:nvGraphicFramePr>
          <p:cNvPr id="10" name="Content Placeholder 9"/>
          <p:cNvGraphicFramePr>
            <a:graphicFrameLocks noGrp="1" noChangeAspect="1"/>
          </p:cNvGraphicFramePr>
          <p:nvPr>
            <p:ph idx="1"/>
            <p:extLst>
              <p:ext uri="{D42A27DB-BD31-4B8C-83A1-F6EECF244321}">
                <p14:modId xmlns:p14="http://schemas.microsoft.com/office/powerpoint/2010/main" val="1086126263"/>
              </p:ext>
            </p:extLst>
          </p:nvPr>
        </p:nvGraphicFramePr>
        <p:xfrm>
          <a:off x="1941513" y="1846263"/>
          <a:ext cx="5303837" cy="4022725"/>
        </p:xfrm>
        <a:graphic>
          <a:graphicData uri="http://schemas.openxmlformats.org/presentationml/2006/ole">
            <mc:AlternateContent xmlns:mc="http://schemas.openxmlformats.org/markup-compatibility/2006">
              <mc:Choice xmlns:v="urn:schemas-microsoft-com:vml" Requires="v">
                <p:oleObj spid="_x0000_s6147" name="Visio" r:id="rId3" imgW="8521884" imgH="6463021" progId="Visio.Drawing.15">
                  <p:embed/>
                </p:oleObj>
              </mc:Choice>
              <mc:Fallback>
                <p:oleObj name="Visio" r:id="rId3" imgW="8521884" imgH="6463021" progId="Visio.Drawing.15">
                  <p:embed/>
                  <p:pic>
                    <p:nvPicPr>
                      <p:cNvPr id="0" name=""/>
                      <p:cNvPicPr/>
                      <p:nvPr/>
                    </p:nvPicPr>
                    <p:blipFill>
                      <a:blip r:embed="rId4"/>
                      <a:stretch>
                        <a:fillRect/>
                      </a:stretch>
                    </p:blipFill>
                    <p:spPr>
                      <a:xfrm>
                        <a:off x="1941513" y="1846263"/>
                        <a:ext cx="5303837" cy="4022725"/>
                      </a:xfrm>
                      <a:prstGeom prst="rect">
                        <a:avLst/>
                      </a:prstGeom>
                    </p:spPr>
                  </p:pic>
                </p:oleObj>
              </mc:Fallback>
            </mc:AlternateContent>
          </a:graphicData>
        </a:graphic>
      </p:graphicFrame>
    </p:spTree>
    <p:extLst>
      <p:ext uri="{BB962C8B-B14F-4D97-AF65-F5344CB8AC3E}">
        <p14:creationId xmlns:p14="http://schemas.microsoft.com/office/powerpoint/2010/main" val="3393098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Use </a:t>
            </a:r>
            <a:r>
              <a:rPr lang="it-IT" dirty="0" err="1"/>
              <a:t>cases</a:t>
            </a:r>
            <a:endParaRPr lang="it-IT" dirty="0"/>
          </a:p>
        </p:txBody>
      </p:sp>
      <p:graphicFrame>
        <p:nvGraphicFramePr>
          <p:cNvPr id="5" name="Oggetto 4"/>
          <p:cNvGraphicFramePr>
            <a:graphicFrameLocks noChangeAspect="1"/>
          </p:cNvGraphicFramePr>
          <p:nvPr>
            <p:extLst>
              <p:ext uri="{D42A27DB-BD31-4B8C-83A1-F6EECF244321}">
                <p14:modId xmlns:p14="http://schemas.microsoft.com/office/powerpoint/2010/main" val="3733591096"/>
              </p:ext>
            </p:extLst>
          </p:nvPr>
        </p:nvGraphicFramePr>
        <p:xfrm>
          <a:off x="1021665" y="4173415"/>
          <a:ext cx="6285283" cy="2309446"/>
        </p:xfrm>
        <a:graphic>
          <a:graphicData uri="http://schemas.openxmlformats.org/presentationml/2006/ole">
            <mc:AlternateContent xmlns:mc="http://schemas.openxmlformats.org/markup-compatibility/2006">
              <mc:Choice xmlns:v="urn:schemas-microsoft-com:vml" Requires="v">
                <p:oleObj spid="_x0000_s3107" name="Visio" r:id="rId3" imgW="6112870" imgH="2246172" progId="Visio.Drawing.15">
                  <p:embed/>
                </p:oleObj>
              </mc:Choice>
              <mc:Fallback>
                <p:oleObj name="Visio" r:id="rId3" imgW="6112870" imgH="2246172" progId="Visio.Drawing.15">
                  <p:embed/>
                  <p:pic>
                    <p:nvPicPr>
                      <p:cNvPr id="0" name=""/>
                      <p:cNvPicPr/>
                      <p:nvPr/>
                    </p:nvPicPr>
                    <p:blipFill>
                      <a:blip r:embed="rId4"/>
                      <a:stretch>
                        <a:fillRect/>
                      </a:stretch>
                    </p:blipFill>
                    <p:spPr>
                      <a:xfrm>
                        <a:off x="1021665" y="4173415"/>
                        <a:ext cx="6285283" cy="2309446"/>
                      </a:xfrm>
                      <a:prstGeom prst="rect">
                        <a:avLst/>
                      </a:prstGeom>
                    </p:spPr>
                  </p:pic>
                </p:oleObj>
              </mc:Fallback>
            </mc:AlternateContent>
          </a:graphicData>
        </a:graphic>
      </p:graphicFrame>
      <p:sp>
        <p:nvSpPr>
          <p:cNvPr id="7" name="Rettangolo 6"/>
          <p:cNvSpPr/>
          <p:nvPr/>
        </p:nvSpPr>
        <p:spPr>
          <a:xfrm>
            <a:off x="3317631" y="1477108"/>
            <a:ext cx="5049130" cy="501161"/>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it-IT"/>
          </a:p>
        </p:txBody>
      </p:sp>
      <p:graphicFrame>
        <p:nvGraphicFramePr>
          <p:cNvPr id="6" name="Oggetto 5"/>
          <p:cNvGraphicFramePr>
            <a:graphicFrameLocks noChangeAspect="1"/>
          </p:cNvGraphicFramePr>
          <p:nvPr>
            <p:extLst>
              <p:ext uri="{D42A27DB-BD31-4B8C-83A1-F6EECF244321}">
                <p14:modId xmlns:p14="http://schemas.microsoft.com/office/powerpoint/2010/main" val="2877683341"/>
              </p:ext>
            </p:extLst>
          </p:nvPr>
        </p:nvGraphicFramePr>
        <p:xfrm>
          <a:off x="705141" y="2091618"/>
          <a:ext cx="5918397" cy="2328706"/>
        </p:xfrm>
        <a:graphic>
          <a:graphicData uri="http://schemas.openxmlformats.org/presentationml/2006/ole">
            <mc:AlternateContent xmlns:mc="http://schemas.openxmlformats.org/markup-compatibility/2006">
              <mc:Choice xmlns:v="urn:schemas-microsoft-com:vml" Requires="v">
                <p:oleObj spid="_x0000_s3108" name="Visio" r:id="rId5" imgW="5947428" imgH="2331013" progId="Visio.Drawing.15">
                  <p:embed/>
                </p:oleObj>
              </mc:Choice>
              <mc:Fallback>
                <p:oleObj name="Visio" r:id="rId5" imgW="5947428" imgH="2331013" progId="Visio.Drawing.15">
                  <p:embed/>
                  <p:pic>
                    <p:nvPicPr>
                      <p:cNvPr id="0" name=""/>
                      <p:cNvPicPr/>
                      <p:nvPr/>
                    </p:nvPicPr>
                    <p:blipFill>
                      <a:blip r:embed="rId6"/>
                      <a:stretch>
                        <a:fillRect/>
                      </a:stretch>
                    </p:blipFill>
                    <p:spPr>
                      <a:xfrm>
                        <a:off x="705141" y="2091618"/>
                        <a:ext cx="5918397" cy="2328706"/>
                      </a:xfrm>
                      <a:prstGeom prst="rect">
                        <a:avLst/>
                      </a:prstGeom>
                    </p:spPr>
                  </p:pic>
                </p:oleObj>
              </mc:Fallback>
            </mc:AlternateContent>
          </a:graphicData>
        </a:graphic>
      </p:graphicFrame>
      <p:graphicFrame>
        <p:nvGraphicFramePr>
          <p:cNvPr id="4" name="Segnaposto contenuto 3"/>
          <p:cNvGraphicFramePr>
            <a:graphicFrameLocks noGrp="1" noChangeAspect="1"/>
          </p:cNvGraphicFramePr>
          <p:nvPr>
            <p:ph idx="1"/>
            <p:extLst>
              <p:ext uri="{D42A27DB-BD31-4B8C-83A1-F6EECF244321}">
                <p14:modId xmlns:p14="http://schemas.microsoft.com/office/powerpoint/2010/main" val="3864697534"/>
              </p:ext>
            </p:extLst>
          </p:nvPr>
        </p:nvGraphicFramePr>
        <p:xfrm>
          <a:off x="3832566" y="484016"/>
          <a:ext cx="5077369" cy="1854511"/>
        </p:xfrm>
        <a:graphic>
          <a:graphicData uri="http://schemas.openxmlformats.org/presentationml/2006/ole">
            <mc:AlternateContent xmlns:mc="http://schemas.openxmlformats.org/markup-compatibility/2006">
              <mc:Choice xmlns:v="urn:schemas-microsoft-com:vml" Requires="v">
                <p:oleObj spid="_x0000_s3109" name="Visio" r:id="rId7" imgW="5149561" imgH="1881779" progId="Visio.Drawing.15">
                  <p:embed/>
                </p:oleObj>
              </mc:Choice>
              <mc:Fallback>
                <p:oleObj name="Visio" r:id="rId7" imgW="5149561" imgH="1881779" progId="Visio.Drawing.15">
                  <p:embed/>
                  <p:pic>
                    <p:nvPicPr>
                      <p:cNvPr id="0" name=""/>
                      <p:cNvPicPr/>
                      <p:nvPr/>
                    </p:nvPicPr>
                    <p:blipFill>
                      <a:blip r:embed="rId8"/>
                      <a:stretch>
                        <a:fillRect/>
                      </a:stretch>
                    </p:blipFill>
                    <p:spPr>
                      <a:xfrm>
                        <a:off x="3832566" y="484016"/>
                        <a:ext cx="5077369" cy="1854511"/>
                      </a:xfrm>
                      <a:prstGeom prst="rect">
                        <a:avLst/>
                      </a:prstGeom>
                    </p:spPr>
                  </p:pic>
                </p:oleObj>
              </mc:Fallback>
            </mc:AlternateContent>
          </a:graphicData>
        </a:graphic>
      </p:graphicFrame>
    </p:spTree>
    <p:extLst>
      <p:ext uri="{BB962C8B-B14F-4D97-AF65-F5344CB8AC3E}">
        <p14:creationId xmlns:p14="http://schemas.microsoft.com/office/powerpoint/2010/main" val="3181047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olo 7"/>
          <p:cNvSpPr>
            <a:spLocks noGrp="1"/>
          </p:cNvSpPr>
          <p:nvPr>
            <p:ph type="title"/>
          </p:nvPr>
        </p:nvSpPr>
        <p:spPr/>
        <p:txBody>
          <a:bodyPr/>
          <a:lstStyle/>
          <a:p>
            <a:r>
              <a:rPr lang="it-IT" dirty="0"/>
              <a:t>Use case: </a:t>
            </a:r>
            <a:r>
              <a:rPr lang="it-IT" dirty="0" err="1"/>
              <a:t>Unlocking</a:t>
            </a:r>
            <a:endParaRPr lang="it-IT" dirty="0"/>
          </a:p>
        </p:txBody>
      </p:sp>
      <p:graphicFrame>
        <p:nvGraphicFramePr>
          <p:cNvPr id="7" name="Segnaposto contenuto 6"/>
          <p:cNvGraphicFramePr>
            <a:graphicFrameLocks noGrp="1"/>
          </p:cNvGraphicFramePr>
          <p:nvPr>
            <p:ph idx="1"/>
            <p:extLst>
              <p:ext uri="{D42A27DB-BD31-4B8C-83A1-F6EECF244321}">
                <p14:modId xmlns:p14="http://schemas.microsoft.com/office/powerpoint/2010/main" val="1022843976"/>
              </p:ext>
            </p:extLst>
          </p:nvPr>
        </p:nvGraphicFramePr>
        <p:xfrm>
          <a:off x="822960" y="2151063"/>
          <a:ext cx="7543802" cy="3808603"/>
        </p:xfrm>
        <a:graphic>
          <a:graphicData uri="http://schemas.openxmlformats.org/drawingml/2006/table">
            <a:tbl>
              <a:tblPr firstRow="1" bandRow="1">
                <a:tableStyleId>{0E3FDE45-AF77-4B5C-9715-49D594BDF05E}</a:tableStyleId>
              </a:tblPr>
              <a:tblGrid>
                <a:gridCol w="1311275">
                  <a:extLst>
                    <a:ext uri="{9D8B030D-6E8A-4147-A177-3AD203B41FA5}">
                      <a16:colId xmlns:a16="http://schemas.microsoft.com/office/drawing/2014/main" val="1140999804"/>
                    </a:ext>
                  </a:extLst>
                </a:gridCol>
                <a:gridCol w="6232527">
                  <a:extLst>
                    <a:ext uri="{9D8B030D-6E8A-4147-A177-3AD203B41FA5}">
                      <a16:colId xmlns:a16="http://schemas.microsoft.com/office/drawing/2014/main" val="2933960841"/>
                    </a:ext>
                  </a:extLst>
                </a:gridCol>
              </a:tblGrid>
              <a:tr h="370840">
                <a:tc>
                  <a:txBody>
                    <a:bodyPr/>
                    <a:lstStyle/>
                    <a:p>
                      <a:pPr>
                        <a:lnSpc>
                          <a:spcPct val="106000"/>
                        </a:lnSpc>
                        <a:spcAft>
                          <a:spcPts val="0"/>
                        </a:spcAft>
                      </a:pPr>
                      <a:r>
                        <a:rPr lang="en-US" sz="1100" b="1" dirty="0">
                          <a:effectLst/>
                        </a:rPr>
                        <a:t>Name</a:t>
                      </a:r>
                      <a:endParaRPr lang="it-IT" sz="1100" b="1" dirty="0">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lnB w="12700" cmpd="sng">
                      <a:noFill/>
                    </a:lnB>
                  </a:tcPr>
                </a:tc>
                <a:tc>
                  <a:txBody>
                    <a:bodyPr/>
                    <a:lstStyle/>
                    <a:p>
                      <a:pPr>
                        <a:lnSpc>
                          <a:spcPct val="106000"/>
                        </a:lnSpc>
                        <a:spcAft>
                          <a:spcPts val="0"/>
                        </a:spcAft>
                      </a:pPr>
                      <a:r>
                        <a:rPr lang="en-US" sz="1100" b="0" dirty="0">
                          <a:effectLst/>
                        </a:rPr>
                        <a:t>Unlocking</a:t>
                      </a:r>
                      <a:endParaRPr lang="it-IT" sz="1100" b="0" dirty="0">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lnB w="12700" cmpd="sng">
                      <a:noFill/>
                    </a:lnB>
                  </a:tcPr>
                </a:tc>
                <a:extLst>
                  <a:ext uri="{0D108BD9-81ED-4DB2-BD59-A6C34878D82A}">
                    <a16:rowId xmlns:a16="http://schemas.microsoft.com/office/drawing/2014/main" val="4155887274"/>
                  </a:ext>
                </a:extLst>
              </a:tr>
              <a:tr h="370840">
                <a:tc>
                  <a:txBody>
                    <a:bodyPr/>
                    <a:lstStyle/>
                    <a:p>
                      <a:pPr>
                        <a:lnSpc>
                          <a:spcPct val="106000"/>
                        </a:lnSpc>
                        <a:spcAft>
                          <a:spcPts val="0"/>
                        </a:spcAft>
                      </a:pPr>
                      <a:r>
                        <a:rPr lang="en-US" sz="1100" b="1" dirty="0">
                          <a:effectLst/>
                        </a:rPr>
                        <a:t>Description</a:t>
                      </a:r>
                      <a:endParaRPr lang="it-IT" sz="1100" b="1" dirty="0">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lnL>
                      <a:noFill/>
                    </a:lnL>
                    <a:lnR>
                      <a:noFill/>
                    </a:lnR>
                    <a:lnT w="12700" cmpd="sng">
                      <a:noFill/>
                    </a:lnT>
                    <a:lnB>
                      <a:noFill/>
                    </a:lnB>
                    <a:lnTlToBr w="12700" cmpd="sng">
                      <a:noFill/>
                      <a:prstDash val="solid"/>
                    </a:lnTlToBr>
                    <a:lnBlToTr w="12700" cmpd="sng">
                      <a:noFill/>
                      <a:prstDash val="solid"/>
                    </a:lnBlToTr>
                  </a:tcPr>
                </a:tc>
                <a:tc>
                  <a:txBody>
                    <a:bodyPr/>
                    <a:lstStyle/>
                    <a:p>
                      <a:pPr>
                        <a:lnSpc>
                          <a:spcPct val="106000"/>
                        </a:lnSpc>
                        <a:spcAft>
                          <a:spcPts val="0"/>
                        </a:spcAft>
                      </a:pPr>
                      <a:r>
                        <a:rPr lang="en-US" sz="1100" dirty="0">
                          <a:effectLst/>
                        </a:rPr>
                        <a:t>User unlocks the car.</a:t>
                      </a:r>
                      <a:endParaRPr lang="it-IT" sz="1100" dirty="0">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lnL>
                      <a:noFill/>
                    </a:lnL>
                    <a:lnR>
                      <a:noFill/>
                    </a:lnR>
                    <a:lnT w="12700" cmpd="sng">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476942413"/>
                  </a:ext>
                </a:extLst>
              </a:tr>
              <a:tr h="370840">
                <a:tc>
                  <a:txBody>
                    <a:bodyPr/>
                    <a:lstStyle/>
                    <a:p>
                      <a:pPr>
                        <a:lnSpc>
                          <a:spcPct val="106000"/>
                        </a:lnSpc>
                        <a:spcAft>
                          <a:spcPts val="0"/>
                        </a:spcAft>
                      </a:pPr>
                      <a:r>
                        <a:rPr lang="en-US" sz="1100" b="1" dirty="0">
                          <a:effectLst/>
                        </a:rPr>
                        <a:t>Primary Actor</a:t>
                      </a:r>
                      <a:endParaRPr lang="it-IT" sz="1100" b="1" dirty="0">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lnT>
                      <a:noFill/>
                    </a:lnT>
                  </a:tcPr>
                </a:tc>
                <a:tc>
                  <a:txBody>
                    <a:bodyPr/>
                    <a:lstStyle/>
                    <a:p>
                      <a:pPr>
                        <a:lnSpc>
                          <a:spcPct val="106000"/>
                        </a:lnSpc>
                        <a:spcAft>
                          <a:spcPts val="0"/>
                        </a:spcAft>
                      </a:pPr>
                      <a:r>
                        <a:rPr lang="en-US" sz="1100">
                          <a:effectLst/>
                        </a:rPr>
                        <a:t>User, PowerEnJoy car</a:t>
                      </a:r>
                      <a:endParaRPr lang="it-IT" sz="1100">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lnT>
                      <a:noFill/>
                    </a:lnT>
                  </a:tcPr>
                </a:tc>
                <a:extLst>
                  <a:ext uri="{0D108BD9-81ED-4DB2-BD59-A6C34878D82A}">
                    <a16:rowId xmlns:a16="http://schemas.microsoft.com/office/drawing/2014/main" val="3014793495"/>
                  </a:ext>
                </a:extLst>
              </a:tr>
              <a:tr h="370840">
                <a:tc>
                  <a:txBody>
                    <a:bodyPr/>
                    <a:lstStyle/>
                    <a:p>
                      <a:pPr>
                        <a:lnSpc>
                          <a:spcPct val="106000"/>
                        </a:lnSpc>
                        <a:spcAft>
                          <a:spcPts val="0"/>
                        </a:spcAft>
                      </a:pPr>
                      <a:r>
                        <a:rPr lang="en-US" sz="1100" b="1">
                          <a:effectLst/>
                        </a:rPr>
                        <a:t>Basic Flow</a:t>
                      </a:r>
                      <a:endParaRPr lang="it-IT" sz="1100" b="1">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tc>
                <a:tc>
                  <a:txBody>
                    <a:bodyPr/>
                    <a:lstStyle/>
                    <a:p>
                      <a:pPr marL="342900" lvl="0" indent="-342900">
                        <a:lnSpc>
                          <a:spcPct val="106000"/>
                        </a:lnSpc>
                        <a:spcAft>
                          <a:spcPts val="0"/>
                        </a:spcAft>
                        <a:buFont typeface="+mj-lt"/>
                        <a:buAutoNum type="arabicPeriod"/>
                      </a:pPr>
                      <a:r>
                        <a:rPr lang="en-US" sz="1100" dirty="0">
                          <a:effectLst/>
                        </a:rPr>
                        <a:t>The PowerEnJoy car detects that the user (with the PowerEnJoy app open) is within 50 meters from the car. The PowerEnJoy car asks the PowerEnJoy app of the user for the authentication code.</a:t>
                      </a:r>
                      <a:endParaRPr lang="it-IT" sz="1100" dirty="0">
                        <a:effectLst/>
                      </a:endParaRPr>
                    </a:p>
                    <a:p>
                      <a:pPr marL="342900" lvl="0" indent="-342900">
                        <a:lnSpc>
                          <a:spcPct val="106000"/>
                        </a:lnSpc>
                        <a:spcAft>
                          <a:spcPts val="0"/>
                        </a:spcAft>
                        <a:buFont typeface="+mj-lt"/>
                        <a:buAutoNum type="arabicPeriod"/>
                      </a:pPr>
                      <a:r>
                        <a:rPr lang="en-US" sz="1100" dirty="0">
                          <a:effectLst/>
                        </a:rPr>
                        <a:t>The PowerEnJoy app shows to the user an “Unlock” button and the user clicks it. The PowerEnJoy app sends back to the PowerEnJoy car the authentication code.</a:t>
                      </a:r>
                      <a:endParaRPr lang="it-IT" sz="1100" dirty="0">
                        <a:effectLst/>
                      </a:endParaRPr>
                    </a:p>
                    <a:p>
                      <a:pPr marL="342900" lvl="0" indent="-342900">
                        <a:lnSpc>
                          <a:spcPct val="106000"/>
                        </a:lnSpc>
                        <a:spcAft>
                          <a:spcPts val="0"/>
                        </a:spcAft>
                        <a:buFont typeface="+mj-lt"/>
                        <a:buAutoNum type="arabicPeriod"/>
                      </a:pPr>
                      <a:r>
                        <a:rPr lang="en-US" sz="1100" dirty="0">
                          <a:effectLst/>
                        </a:rPr>
                        <a:t>The PowerEnJoy car validates the authentication code and if correct:</a:t>
                      </a:r>
                      <a:endParaRPr lang="it-IT" sz="1100" dirty="0">
                        <a:effectLst/>
                      </a:endParaRPr>
                    </a:p>
                    <a:p>
                      <a:pPr marL="742950" lvl="1" indent="-285750">
                        <a:lnSpc>
                          <a:spcPct val="106000"/>
                        </a:lnSpc>
                        <a:spcAft>
                          <a:spcPts val="0"/>
                        </a:spcAft>
                        <a:buFont typeface="Symbol" panose="05050102010706020507" pitchFamily="18" charset="2"/>
                        <a:buChar char=""/>
                      </a:pPr>
                      <a:r>
                        <a:rPr lang="en-US" sz="1100" dirty="0">
                          <a:effectLst/>
                        </a:rPr>
                        <a:t>unlocks the car doors.</a:t>
                      </a:r>
                      <a:endParaRPr lang="it-IT" sz="1100" dirty="0">
                        <a:effectLst/>
                      </a:endParaRPr>
                    </a:p>
                    <a:p>
                      <a:pPr marL="742950" lvl="1" indent="-285750">
                        <a:lnSpc>
                          <a:spcPct val="106000"/>
                        </a:lnSpc>
                        <a:spcAft>
                          <a:spcPts val="0"/>
                        </a:spcAft>
                        <a:buFont typeface="Symbol" panose="05050102010706020507" pitchFamily="18" charset="2"/>
                        <a:buChar char=""/>
                      </a:pPr>
                      <a:r>
                        <a:rPr lang="en-US" sz="1100" dirty="0">
                          <a:effectLst/>
                        </a:rPr>
                        <a:t>powers on the touchscreen of the PowerEnJoy car with the navigation application.</a:t>
                      </a:r>
                      <a:endParaRPr lang="it-IT" sz="1100" dirty="0">
                        <a:effectLst/>
                      </a:endParaRPr>
                    </a:p>
                    <a:p>
                      <a:pPr marL="742950" lvl="1" indent="-285750">
                        <a:lnSpc>
                          <a:spcPct val="106000"/>
                        </a:lnSpc>
                        <a:spcAft>
                          <a:spcPts val="0"/>
                        </a:spcAft>
                        <a:buFont typeface="Symbol" panose="05050102010706020507" pitchFamily="18" charset="2"/>
                        <a:buChar char=""/>
                      </a:pPr>
                      <a:r>
                        <a:rPr lang="en-US" sz="1100" dirty="0">
                          <a:effectLst/>
                        </a:rPr>
                        <a:t>starts the count for the car usage.</a:t>
                      </a:r>
                      <a:endParaRPr lang="it-IT" sz="1100" dirty="0">
                        <a:effectLst/>
                      </a:endParaRPr>
                    </a:p>
                    <a:p>
                      <a:pPr marL="742950" lvl="1" indent="-285750">
                        <a:lnSpc>
                          <a:spcPct val="106000"/>
                        </a:lnSpc>
                        <a:spcAft>
                          <a:spcPts val="0"/>
                        </a:spcAft>
                        <a:buFont typeface="Symbol" panose="05050102010706020507" pitchFamily="18" charset="2"/>
                        <a:buChar char=""/>
                      </a:pPr>
                      <a:r>
                        <a:rPr lang="en-US" sz="1100" dirty="0">
                          <a:effectLst/>
                        </a:rPr>
                        <a:t>changes the car status to “In-use” and notifies the system and the PowerEnJoy app that it has been unlocked.</a:t>
                      </a:r>
                      <a:endParaRPr lang="it-IT" sz="1100" dirty="0">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tc>
                <a:extLst>
                  <a:ext uri="{0D108BD9-81ED-4DB2-BD59-A6C34878D82A}">
                    <a16:rowId xmlns:a16="http://schemas.microsoft.com/office/drawing/2014/main" val="104957082"/>
                  </a:ext>
                </a:extLst>
              </a:tr>
              <a:tr h="370840">
                <a:tc>
                  <a:txBody>
                    <a:bodyPr/>
                    <a:lstStyle/>
                    <a:p>
                      <a:pPr>
                        <a:lnSpc>
                          <a:spcPct val="106000"/>
                        </a:lnSpc>
                        <a:spcAft>
                          <a:spcPts val="0"/>
                        </a:spcAft>
                      </a:pPr>
                      <a:r>
                        <a:rPr lang="en-US" sz="1100" b="1">
                          <a:effectLst/>
                        </a:rPr>
                        <a:t>Alternate Flow</a:t>
                      </a:r>
                      <a:endParaRPr lang="it-IT" sz="1100" b="1">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tc>
                <a:tc>
                  <a:txBody>
                    <a:bodyPr/>
                    <a:lstStyle/>
                    <a:p>
                      <a:pPr>
                        <a:lnSpc>
                          <a:spcPct val="106000"/>
                        </a:lnSpc>
                        <a:spcAft>
                          <a:spcPts val="0"/>
                        </a:spcAft>
                      </a:pPr>
                      <a:r>
                        <a:rPr lang="en-US" sz="1100">
                          <a:effectLst/>
                        </a:rPr>
                        <a:t>/</a:t>
                      </a:r>
                      <a:endParaRPr lang="it-IT" sz="1100">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tc>
                <a:extLst>
                  <a:ext uri="{0D108BD9-81ED-4DB2-BD59-A6C34878D82A}">
                    <a16:rowId xmlns:a16="http://schemas.microsoft.com/office/drawing/2014/main" val="2340621834"/>
                  </a:ext>
                </a:extLst>
              </a:tr>
              <a:tr h="370840">
                <a:tc>
                  <a:txBody>
                    <a:bodyPr/>
                    <a:lstStyle/>
                    <a:p>
                      <a:pPr>
                        <a:lnSpc>
                          <a:spcPct val="106000"/>
                        </a:lnSpc>
                        <a:spcAft>
                          <a:spcPts val="0"/>
                        </a:spcAft>
                      </a:pPr>
                      <a:r>
                        <a:rPr lang="en-US" sz="1100" b="1" dirty="0">
                          <a:effectLst/>
                        </a:rPr>
                        <a:t>Exception</a:t>
                      </a:r>
                      <a:endParaRPr lang="it-IT" sz="1100" b="1" dirty="0">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tc>
                <a:tc>
                  <a:txBody>
                    <a:bodyPr/>
                    <a:lstStyle/>
                    <a:p>
                      <a:pPr>
                        <a:lnSpc>
                          <a:spcPct val="106000"/>
                        </a:lnSpc>
                        <a:spcAft>
                          <a:spcPts val="0"/>
                        </a:spcAft>
                      </a:pPr>
                      <a:r>
                        <a:rPr lang="en-US" sz="1100" dirty="0">
                          <a:effectLst/>
                        </a:rPr>
                        <a:t>/</a:t>
                      </a:r>
                      <a:endParaRPr lang="it-IT" sz="1100" dirty="0">
                        <a:effectLst/>
                        <a:latin typeface="Calibri" panose="020F0502020204030204" pitchFamily="34" charset="0"/>
                        <a:ea typeface="Calibri" panose="020F0502020204030204" pitchFamily="34" charset="0"/>
                        <a:cs typeface="Arial" panose="020B0604020202020204" pitchFamily="34" charset="0"/>
                      </a:endParaRPr>
                    </a:p>
                  </a:txBody>
                  <a:tcPr marL="139688" marR="139688" marT="0" marB="0"/>
                </a:tc>
                <a:extLst>
                  <a:ext uri="{0D108BD9-81ED-4DB2-BD59-A6C34878D82A}">
                    <a16:rowId xmlns:a16="http://schemas.microsoft.com/office/drawing/2014/main" val="2194915487"/>
                  </a:ext>
                </a:extLst>
              </a:tr>
            </a:tbl>
          </a:graphicData>
        </a:graphic>
      </p:graphicFrame>
    </p:spTree>
    <p:extLst>
      <p:ext uri="{BB962C8B-B14F-4D97-AF65-F5344CB8AC3E}">
        <p14:creationId xmlns:p14="http://schemas.microsoft.com/office/powerpoint/2010/main" val="4206429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Use case:</a:t>
            </a:r>
            <a:br>
              <a:rPr lang="it-IT" dirty="0"/>
            </a:br>
            <a:r>
              <a:rPr lang="it-IT" dirty="0" err="1"/>
              <a:t>Unlocking</a:t>
            </a:r>
            <a:endParaRPr lang="it-IT" dirty="0"/>
          </a:p>
        </p:txBody>
      </p:sp>
      <p:sp>
        <p:nvSpPr>
          <p:cNvPr id="5" name="Rettangolo 4"/>
          <p:cNvSpPr/>
          <p:nvPr/>
        </p:nvSpPr>
        <p:spPr>
          <a:xfrm>
            <a:off x="3317631" y="1477108"/>
            <a:ext cx="5049130" cy="501161"/>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it-IT"/>
          </a:p>
        </p:txBody>
      </p:sp>
      <p:graphicFrame>
        <p:nvGraphicFramePr>
          <p:cNvPr id="4" name="Segnaposto contenuto 3"/>
          <p:cNvGraphicFramePr>
            <a:graphicFrameLocks noGrp="1" noChangeAspect="1"/>
          </p:cNvGraphicFramePr>
          <p:nvPr>
            <p:ph idx="1"/>
            <p:extLst>
              <p:ext uri="{D42A27DB-BD31-4B8C-83A1-F6EECF244321}">
                <p14:modId xmlns:p14="http://schemas.microsoft.com/office/powerpoint/2010/main" val="1679020717"/>
              </p:ext>
            </p:extLst>
          </p:nvPr>
        </p:nvGraphicFramePr>
        <p:xfrm>
          <a:off x="3756660" y="448985"/>
          <a:ext cx="4773613" cy="5762903"/>
        </p:xfrm>
        <a:graphic>
          <a:graphicData uri="http://schemas.openxmlformats.org/presentationml/2006/ole">
            <mc:AlternateContent xmlns:mc="http://schemas.openxmlformats.org/markup-compatibility/2006">
              <mc:Choice xmlns:v="urn:schemas-microsoft-com:vml" Requires="v">
                <p:oleObj spid="_x0000_s5128" name="Visio" r:id="rId3" imgW="5436640" imgH="6564591" progId="Visio.Drawing.15">
                  <p:embed/>
                </p:oleObj>
              </mc:Choice>
              <mc:Fallback>
                <p:oleObj name="Visio" r:id="rId3" imgW="5436640" imgH="6564591" progId="Visio.Drawing.15">
                  <p:embed/>
                  <p:pic>
                    <p:nvPicPr>
                      <p:cNvPr id="0" name=""/>
                      <p:cNvPicPr/>
                      <p:nvPr/>
                    </p:nvPicPr>
                    <p:blipFill>
                      <a:blip r:embed="rId4"/>
                      <a:stretch>
                        <a:fillRect/>
                      </a:stretch>
                    </p:blipFill>
                    <p:spPr>
                      <a:xfrm>
                        <a:off x="3756660" y="448985"/>
                        <a:ext cx="4773613" cy="5762903"/>
                      </a:xfrm>
                      <a:prstGeom prst="rect">
                        <a:avLst/>
                      </a:prstGeom>
                    </p:spPr>
                  </p:pic>
                </p:oleObj>
              </mc:Fallback>
            </mc:AlternateContent>
          </a:graphicData>
        </a:graphic>
      </p:graphicFrame>
    </p:spTree>
    <p:extLst>
      <p:ext uri="{BB962C8B-B14F-4D97-AF65-F5344CB8AC3E}">
        <p14:creationId xmlns:p14="http://schemas.microsoft.com/office/powerpoint/2010/main" val="3761889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t>FSM</a:t>
            </a:r>
          </a:p>
        </p:txBody>
      </p:sp>
      <p:sp>
        <p:nvSpPr>
          <p:cNvPr id="8" name="Rettangolo 7"/>
          <p:cNvSpPr/>
          <p:nvPr/>
        </p:nvSpPr>
        <p:spPr>
          <a:xfrm>
            <a:off x="1938528" y="1477108"/>
            <a:ext cx="6428233" cy="501161"/>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it-IT"/>
          </a:p>
        </p:txBody>
      </p:sp>
      <p:graphicFrame>
        <p:nvGraphicFramePr>
          <p:cNvPr id="5" name="Segnaposto contenuto 4"/>
          <p:cNvGraphicFramePr>
            <a:graphicFrameLocks noGrp="1" noChangeAspect="1"/>
          </p:cNvGraphicFramePr>
          <p:nvPr>
            <p:ph idx="1"/>
            <p:extLst>
              <p:ext uri="{D42A27DB-BD31-4B8C-83A1-F6EECF244321}">
                <p14:modId xmlns:p14="http://schemas.microsoft.com/office/powerpoint/2010/main" val="3612543238"/>
              </p:ext>
            </p:extLst>
          </p:nvPr>
        </p:nvGraphicFramePr>
        <p:xfrm>
          <a:off x="2956633" y="444940"/>
          <a:ext cx="5673725" cy="2825750"/>
        </p:xfrm>
        <a:graphic>
          <a:graphicData uri="http://schemas.openxmlformats.org/presentationml/2006/ole">
            <mc:AlternateContent xmlns:mc="http://schemas.openxmlformats.org/markup-compatibility/2006">
              <mc:Choice xmlns:v="urn:schemas-microsoft-com:vml" Requires="v">
                <p:oleObj spid="_x0000_s4118" name="Visio" r:id="rId3" imgW="5575288" imgH="2777278" progId="Visio.Drawing.15">
                  <p:embed/>
                </p:oleObj>
              </mc:Choice>
              <mc:Fallback>
                <p:oleObj name="Visio" r:id="rId3" imgW="5575288" imgH="2777278" progId="Visio.Drawing.15">
                  <p:embed/>
                  <p:pic>
                    <p:nvPicPr>
                      <p:cNvPr id="0" name=""/>
                      <p:cNvPicPr/>
                      <p:nvPr/>
                    </p:nvPicPr>
                    <p:blipFill>
                      <a:blip r:embed="rId4"/>
                      <a:stretch>
                        <a:fillRect/>
                      </a:stretch>
                    </p:blipFill>
                    <p:spPr>
                      <a:xfrm>
                        <a:off x="2956633" y="444940"/>
                        <a:ext cx="5673725" cy="2825750"/>
                      </a:xfrm>
                      <a:prstGeom prst="rect">
                        <a:avLst/>
                      </a:prstGeom>
                    </p:spPr>
                  </p:pic>
                </p:oleObj>
              </mc:Fallback>
            </mc:AlternateContent>
          </a:graphicData>
        </a:graphic>
      </p:graphicFrame>
      <p:graphicFrame>
        <p:nvGraphicFramePr>
          <p:cNvPr id="7" name="Oggetto 6"/>
          <p:cNvGraphicFramePr>
            <a:graphicFrameLocks noChangeAspect="1"/>
          </p:cNvGraphicFramePr>
          <p:nvPr>
            <p:extLst>
              <p:ext uri="{D42A27DB-BD31-4B8C-83A1-F6EECF244321}">
                <p14:modId xmlns:p14="http://schemas.microsoft.com/office/powerpoint/2010/main" val="4177605819"/>
              </p:ext>
            </p:extLst>
          </p:nvPr>
        </p:nvGraphicFramePr>
        <p:xfrm>
          <a:off x="696522" y="1016898"/>
          <a:ext cx="6291018" cy="5706736"/>
        </p:xfrm>
        <a:graphic>
          <a:graphicData uri="http://schemas.openxmlformats.org/presentationml/2006/ole">
            <mc:AlternateContent xmlns:mc="http://schemas.openxmlformats.org/markup-compatibility/2006">
              <mc:Choice xmlns:v="urn:schemas-microsoft-com:vml" Requires="v">
                <p:oleObj spid="_x0000_s4119" name="Visio" r:id="rId5" imgW="7487022" imgH="6790693" progId="Visio.Drawing.15">
                  <p:embed/>
                </p:oleObj>
              </mc:Choice>
              <mc:Fallback>
                <p:oleObj name="Visio" r:id="rId5" imgW="7487022" imgH="6790693" progId="Visio.Drawing.15">
                  <p:embed/>
                  <p:pic>
                    <p:nvPicPr>
                      <p:cNvPr id="0" name=""/>
                      <p:cNvPicPr/>
                      <p:nvPr/>
                    </p:nvPicPr>
                    <p:blipFill>
                      <a:blip r:embed="rId6"/>
                      <a:stretch>
                        <a:fillRect/>
                      </a:stretch>
                    </p:blipFill>
                    <p:spPr>
                      <a:xfrm>
                        <a:off x="696522" y="1016898"/>
                        <a:ext cx="6291018" cy="5706736"/>
                      </a:xfrm>
                      <a:prstGeom prst="rect">
                        <a:avLst/>
                      </a:prstGeom>
                    </p:spPr>
                  </p:pic>
                </p:oleObj>
              </mc:Fallback>
            </mc:AlternateContent>
          </a:graphicData>
        </a:graphic>
      </p:graphicFrame>
    </p:spTree>
    <p:extLst>
      <p:ext uri="{BB962C8B-B14F-4D97-AF65-F5344CB8AC3E}">
        <p14:creationId xmlns:p14="http://schemas.microsoft.com/office/powerpoint/2010/main" val="3656235688"/>
      </p:ext>
    </p:extLst>
  </p:cSld>
  <p:clrMapOvr>
    <a:masterClrMapping/>
  </p:clrMapOvr>
</p:sld>
</file>

<file path=ppt/theme/theme1.xml><?xml version="1.0" encoding="utf-8"?>
<a:theme xmlns:a="http://schemas.openxmlformats.org/drawingml/2006/main" name="Retrospettivo">
  <a:themeElements>
    <a:clrScheme name="Retrospettivo">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ttiv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ttivo">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docProps/app.xml><?xml version="1.0" encoding="utf-8"?>
<Properties xmlns="http://schemas.openxmlformats.org/officeDocument/2006/extended-properties" xmlns:vt="http://schemas.openxmlformats.org/officeDocument/2006/docPropsVTypes">
  <Template>Retrospect</Template>
  <TotalTime>152</TotalTime>
  <Words>349</Words>
  <Application>Microsoft Office PowerPoint</Application>
  <PresentationFormat>Presentazione su schermo (4:3)</PresentationFormat>
  <Paragraphs>68</Paragraphs>
  <Slides>12</Slides>
  <Notes>0</Notes>
  <HiddenSlides>0</HiddenSlides>
  <MMClips>0</MMClips>
  <ScaleCrop>false</ScaleCrop>
  <HeadingPairs>
    <vt:vector size="8" baseType="variant">
      <vt:variant>
        <vt:lpstr>Caratteri utilizzati</vt:lpstr>
      </vt:variant>
      <vt:variant>
        <vt:i4>4</vt:i4>
      </vt:variant>
      <vt:variant>
        <vt:lpstr>Tema</vt:lpstr>
      </vt:variant>
      <vt:variant>
        <vt:i4>1</vt:i4>
      </vt:variant>
      <vt:variant>
        <vt:lpstr>Server OLE incorporati</vt:lpstr>
      </vt:variant>
      <vt:variant>
        <vt:i4>1</vt:i4>
      </vt:variant>
      <vt:variant>
        <vt:lpstr>Titoli diapositive</vt:lpstr>
      </vt:variant>
      <vt:variant>
        <vt:i4>12</vt:i4>
      </vt:variant>
    </vt:vector>
  </HeadingPairs>
  <TitlesOfParts>
    <vt:vector size="18" baseType="lpstr">
      <vt:lpstr>Arial</vt:lpstr>
      <vt:lpstr>Calibri</vt:lpstr>
      <vt:lpstr>Calibri Light</vt:lpstr>
      <vt:lpstr>Symbol</vt:lpstr>
      <vt:lpstr>Retrospettivo</vt:lpstr>
      <vt:lpstr>Visio</vt:lpstr>
      <vt:lpstr>PowerEnJoy RASD</vt:lpstr>
      <vt:lpstr>Scope &amp; Stakeholders</vt:lpstr>
      <vt:lpstr>Glossary</vt:lpstr>
      <vt:lpstr>Functional Requirements (Goals)</vt:lpstr>
      <vt:lpstr>StoryBoard</vt:lpstr>
      <vt:lpstr>Use cases</vt:lpstr>
      <vt:lpstr>Use case: Unlocking</vt:lpstr>
      <vt:lpstr>Use case: Unlocking</vt:lpstr>
      <vt:lpstr>FSM</vt:lpstr>
      <vt:lpstr>CDD</vt:lpstr>
      <vt:lpstr>Alloy generated world</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PowerEnJoy</dc:title>
  <dc:creator/>
  <cp:lastModifiedBy>Flavio Primo</cp:lastModifiedBy>
  <cp:revision>24</cp:revision>
  <dcterms:created xsi:type="dcterms:W3CDTF">2012-07-30T23:18:30Z</dcterms:created>
  <dcterms:modified xsi:type="dcterms:W3CDTF">2016-11-13T20:51:18Z</dcterms:modified>
</cp:coreProperties>
</file>

<file path=docProps/thumbnail.jpeg>
</file>